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22"/>
  </p:notesMasterIdLst>
  <p:handoutMasterIdLst>
    <p:handoutMasterId r:id="rId23"/>
  </p:handoutMasterIdLst>
  <p:sldIdLst>
    <p:sldId id="285" r:id="rId4"/>
    <p:sldId id="338" r:id="rId5"/>
    <p:sldId id="324" r:id="rId6"/>
    <p:sldId id="323" r:id="rId7"/>
    <p:sldId id="325" r:id="rId8"/>
    <p:sldId id="328" r:id="rId9"/>
    <p:sldId id="329" r:id="rId10"/>
    <p:sldId id="331" r:id="rId11"/>
    <p:sldId id="332" r:id="rId12"/>
    <p:sldId id="340" r:id="rId13"/>
    <p:sldId id="326" r:id="rId14"/>
    <p:sldId id="327" r:id="rId15"/>
    <p:sldId id="333" r:id="rId16"/>
    <p:sldId id="334" r:id="rId17"/>
    <p:sldId id="336" r:id="rId18"/>
    <p:sldId id="337" r:id="rId19"/>
    <p:sldId id="335" r:id="rId20"/>
    <p:sldId id="339" r:id="rId21"/>
  </p:sldIdLst>
  <p:sldSz cx="12192000" cy="6858000"/>
  <p:notesSz cx="6858000" cy="9144000"/>
  <p:embeddedFontLst>
    <p:embeddedFont>
      <p:font typeface="Adobe Garamond Pro" panose="02020502060506020403" pitchFamily="18" charset="77"/>
      <p:regular r:id="rId24"/>
      <p: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0000"/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330"/>
    <p:restoredTop sz="86160"/>
  </p:normalViewPr>
  <p:slideViewPr>
    <p:cSldViewPr snapToGrid="0" snapToObjects="1">
      <p:cViewPr varScale="1">
        <p:scale>
          <a:sx n="91" d="100"/>
          <a:sy n="91" d="100"/>
        </p:scale>
        <p:origin x="208" y="968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2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presProps" Target="presProps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usual, suggest contrasting with what came before, and including 1 or more examples to illustrate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102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 this slide a lot. Might be an opportunity to mention use cases that would work or not work well with k-means.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 also compare K-means to the different clustering approaches mentioned back in slide 5 and where learners might want to try them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50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Matt/Laura: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doesn’t exist but it could be a good opportunity to summarize the main takeaways from this section.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55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6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Module 1.4: 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  <a:p>
            <a:pPr algn="l"/>
            <a:r>
              <a:rPr lang="en-US" sz="3200" b="0" dirty="0">
                <a:latin typeface="Arial" panose="020B0604020202020204" pitchFamily="34" charset="0"/>
                <a:cs typeface="Arial" panose="020B0604020202020204" pitchFamily="34" charset="0"/>
              </a:rPr>
              <a:t>Clustering; 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4D2CE5E-A531-A648-A6B7-2F19A73C0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[TODO] … GMM comes in here as </a:t>
            </a:r>
            <a:r>
              <a:rPr lang="en-US"/>
              <a:t>generative version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A4F74D1-7CCD-9B4D-9083-C04C3D2E5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C3FE4E-F91C-4543-B6C6-8E7510F27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14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33335145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Challenge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data set</a:t>
            </a:r>
          </a:p>
          <a:p>
            <a:pPr lvl="1"/>
            <a:r>
              <a:rPr lang="en-US" dirty="0"/>
              <a:t>obtain “embedding” (low-dimensional representation)</a:t>
            </a:r>
          </a:p>
          <a:p>
            <a:endParaRPr lang="en-US" dirty="0"/>
          </a:p>
          <a:p>
            <a:r>
              <a:rPr lang="en-US" dirty="0"/>
              <a:t>Motivation </a:t>
            </a:r>
          </a:p>
          <a:p>
            <a:pPr lvl="1"/>
            <a:r>
              <a:rPr lang="en-US" dirty="0"/>
              <a:t>Visualization (k=1,2,3) </a:t>
            </a:r>
          </a:p>
          <a:p>
            <a:pPr lvl="1"/>
            <a:r>
              <a:rPr lang="en-US" dirty="0"/>
              <a:t>Regularization (model selection) </a:t>
            </a:r>
          </a:p>
          <a:p>
            <a:pPr lvl="1"/>
            <a:r>
              <a:rPr lang="en-US" dirty="0"/>
              <a:t>Unsupervised feature discovery (i.e., determine features from data!)</a:t>
            </a:r>
          </a:p>
        </p:txBody>
      </p:sp>
    </p:spTree>
    <p:extLst>
      <p:ext uri="{BB962C8B-B14F-4D97-AF65-F5344CB8AC3E}">
        <p14:creationId xmlns:p14="http://schemas.microsoft.com/office/powerpoint/2010/main" val="183739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data set</a:t>
            </a:r>
          </a:p>
          <a:p>
            <a:pPr lvl="1"/>
            <a:r>
              <a:rPr lang="en-US" dirty="0"/>
              <a:t>obtain “embedding” (low-dimensional representation)</a:t>
            </a:r>
          </a:p>
          <a:p>
            <a:endParaRPr lang="en-US" dirty="0"/>
          </a:p>
          <a:p>
            <a:r>
              <a:rPr lang="en-US" dirty="0"/>
              <a:t>Motivation </a:t>
            </a:r>
          </a:p>
          <a:p>
            <a:pPr lvl="1"/>
            <a:r>
              <a:rPr lang="en-US" dirty="0"/>
              <a:t>Visualization (k=1,2,3) </a:t>
            </a:r>
          </a:p>
          <a:p>
            <a:pPr lvl="1"/>
            <a:r>
              <a:rPr lang="en-US" dirty="0"/>
              <a:t>Regularization (model selection) </a:t>
            </a:r>
          </a:p>
          <a:p>
            <a:pPr lvl="1"/>
            <a:r>
              <a:rPr lang="en-US" dirty="0"/>
              <a:t>Unsupervised feature discovery (i.e., determine features from data!)</a:t>
            </a:r>
          </a:p>
        </p:txBody>
      </p:sp>
    </p:spTree>
    <p:extLst>
      <p:ext uri="{BB962C8B-B14F-4D97-AF65-F5344CB8AC3E}">
        <p14:creationId xmlns:p14="http://schemas.microsoft.com/office/powerpoint/2010/main" val="4115898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Approaches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dimension reduction</a:t>
            </a:r>
          </a:p>
          <a:p>
            <a:pPr lvl="1"/>
            <a:r>
              <a:rPr lang="en-US" dirty="0"/>
              <a:t>PCA, SVD, LDA</a:t>
            </a:r>
          </a:p>
          <a:p>
            <a:r>
              <a:rPr lang="en-US" dirty="0"/>
              <a:t>Nonlinear dimension reduction </a:t>
            </a:r>
          </a:p>
          <a:p>
            <a:pPr lvl="1"/>
            <a:r>
              <a:rPr lang="en-US" dirty="0"/>
              <a:t>(parametric or non-parametric)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9DCA956-505B-774C-8D54-0A55BFF604C7}"/>
              </a:ext>
            </a:extLst>
          </p:cNvPr>
          <p:cNvGrpSpPr/>
          <p:nvPr/>
        </p:nvGrpSpPr>
        <p:grpSpPr>
          <a:xfrm>
            <a:off x="7104378" y="185956"/>
            <a:ext cx="5087622" cy="5804185"/>
            <a:chOff x="7104378" y="209298"/>
            <a:chExt cx="5087622" cy="580418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728D881-310C-4E45-B87D-9038E286D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4B05D59-FA69-294C-83F3-DDE74A738ADE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01FE5A8-B03B-6A43-BE75-9943E0E4BFE6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2FBBD72-4F75-B642-B1F9-AE87CFB9AEB3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974516-7ACA-CD4D-8741-8DF585B6505F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D3F4F2F-E1DA-3340-AD21-5FA5FD800D4C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64739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(PCA)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wish to project data from </a:t>
            </a:r>
            <a:r>
              <a:rPr lang="en-US" i="1" dirty="0"/>
              <a:t>d </a:t>
            </a:r>
            <a:r>
              <a:rPr lang="en-US" dirty="0"/>
              <a:t>to </a:t>
            </a:r>
            <a:r>
              <a:rPr lang="en-US" i="1" dirty="0"/>
              <a:t>k</a:t>
            </a:r>
            <a:r>
              <a:rPr lang="en-US" dirty="0"/>
              <a:t> dimension: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is called the Principal Component Analysis problem </a:t>
            </a:r>
          </a:p>
          <a:p>
            <a:r>
              <a:rPr lang="en-US" dirty="0"/>
              <a:t>Its solution can be obtained in closed form even for k&gt;1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08EA7D-7526-9F43-B0DC-50B16E05B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2160" y="2142490"/>
            <a:ext cx="5088890" cy="8640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0DF88B-ACAE-044E-A548-0DBD67EB8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340" y="3006513"/>
            <a:ext cx="6817360" cy="49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16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D5DE97D-BDE9-AE4E-A60D-C3C0DEFE4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is a Projection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8136A1E-DB5E-D340-B2CD-8029E6593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5596890" cy="4157428"/>
          </a:xfrm>
        </p:spPr>
        <p:txBody>
          <a:bodyPr/>
          <a:lstStyle/>
          <a:p>
            <a:r>
              <a:rPr lang="en-US" dirty="0"/>
              <a:t>The linear mapping obtained from PCA projects vectors into a </a:t>
            </a:r>
            <a:r>
              <a:rPr lang="en-US" i="1" dirty="0"/>
              <a:t>k</a:t>
            </a:r>
            <a:r>
              <a:rPr lang="en-US" dirty="0"/>
              <a:t>-dimensional subspace </a:t>
            </a:r>
          </a:p>
          <a:p>
            <a:pPr lvl="1"/>
            <a:r>
              <a:rPr lang="en-US" dirty="0"/>
              <a:t>This projection is chosen to minimize the reconstruction error (measured in Euclidean norm)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12FB60-26D8-CB46-9D13-CD6CBDA6A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6E0708-C484-6E42-8459-4480B0330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039" y="1543657"/>
            <a:ext cx="4492649" cy="357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086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Eigen Faces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0B22052-297C-CC4B-87D5-B479A7981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672" y="1543050"/>
            <a:ext cx="10492655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71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A64B4ED-0A70-5543-84C4-4147BD5CC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Concluding remarks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9CE022-CE40-4B4A-9F1D-38C7AE595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63644B-2BF2-2549-841E-79411AA1A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669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E73D65E-0C1C-E441-8842-735F33E16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Motivating example in cybersecurity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CB0B3-C8BE-244C-A594-9C7C7AB5B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054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Learning without labels</a:t>
            </a:r>
          </a:p>
          <a:p>
            <a:r>
              <a:rPr lang="en-US" dirty="0"/>
              <a:t>Typically useful for exploratory data analysis (find patterns, visualization)</a:t>
            </a:r>
          </a:p>
          <a:p>
            <a:r>
              <a:rPr lang="en-US" dirty="0"/>
              <a:t>Most common methods</a:t>
            </a:r>
          </a:p>
          <a:p>
            <a:pPr lvl="1"/>
            <a:r>
              <a:rPr lang="en-US" b="1" dirty="0">
                <a:solidFill>
                  <a:srgbClr val="7F0000"/>
                </a:solidFill>
              </a:rPr>
              <a:t>Clustering</a:t>
            </a:r>
            <a:r>
              <a:rPr lang="en-US" b="1" dirty="0"/>
              <a:t> </a:t>
            </a:r>
            <a:r>
              <a:rPr lang="en-US" dirty="0"/>
              <a:t>(unsupervised classification)</a:t>
            </a:r>
          </a:p>
          <a:p>
            <a:pPr lvl="1"/>
            <a:r>
              <a:rPr lang="en-US" b="1" dirty="0">
                <a:solidFill>
                  <a:srgbClr val="7F0000"/>
                </a:solidFill>
              </a:rPr>
              <a:t>Dimensionality reduction </a:t>
            </a:r>
            <a:r>
              <a:rPr lang="en-US" dirty="0"/>
              <a:t>(unsupervised regression)</a:t>
            </a:r>
          </a:p>
        </p:txBody>
      </p:sp>
    </p:spTree>
    <p:extLst>
      <p:ext uri="{BB962C8B-B14F-4D97-AF65-F5344CB8AC3E}">
        <p14:creationId xmlns:p14="http://schemas.microsoft.com/office/powerpoint/2010/main" val="2031973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Clustering?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data points, group into clusters such that </a:t>
            </a:r>
          </a:p>
          <a:p>
            <a:pPr lvl="1"/>
            <a:r>
              <a:rPr lang="en-US" dirty="0"/>
              <a:t>Similar points are in the same cluster </a:t>
            </a:r>
          </a:p>
          <a:p>
            <a:pPr lvl="1"/>
            <a:r>
              <a:rPr lang="en-US" dirty="0"/>
              <a:t>Dissimilar points are in different clusters </a:t>
            </a:r>
          </a:p>
          <a:p>
            <a:r>
              <a:rPr lang="en-US" dirty="0"/>
              <a:t>Points are typically represented either </a:t>
            </a:r>
          </a:p>
          <a:p>
            <a:pPr lvl="1"/>
            <a:r>
              <a:rPr lang="en-US" dirty="0"/>
              <a:t>in (high-dimensional) Euclidean space </a:t>
            </a:r>
          </a:p>
          <a:p>
            <a:pPr lvl="1"/>
            <a:r>
              <a:rPr lang="en-US" dirty="0"/>
              <a:t>with distances specified by a metric or kernel </a:t>
            </a:r>
          </a:p>
          <a:p>
            <a:r>
              <a:rPr lang="en-US" dirty="0"/>
              <a:t>Related: Anomaly / outlier detection</a:t>
            </a:r>
          </a:p>
          <a:p>
            <a:pPr lvl="1"/>
            <a:r>
              <a:rPr lang="en-US" dirty="0"/>
              <a:t>Identification of points that “don’t fit well in any of the clusters”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671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Approaches to Clustering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Hierarchical clustering </a:t>
            </a:r>
          </a:p>
          <a:p>
            <a:pPr lvl="1"/>
            <a:r>
              <a:rPr lang="en-US" sz="2000" dirty="0"/>
              <a:t>Build a tree (bottom-up or top-down), representing distances among data points </a:t>
            </a:r>
          </a:p>
          <a:p>
            <a:pPr lvl="1"/>
            <a:r>
              <a:rPr lang="en-US" sz="2000" dirty="0"/>
              <a:t>Example: single-, average- linkage clustering </a:t>
            </a:r>
          </a:p>
          <a:p>
            <a:r>
              <a:rPr lang="en-US" sz="2400" dirty="0"/>
              <a:t>Partitional approaches </a:t>
            </a:r>
          </a:p>
          <a:p>
            <a:pPr lvl="1"/>
            <a:r>
              <a:rPr lang="en-US" sz="2000" dirty="0"/>
              <a:t>Define and optimize a notion of “cost” defined over partitions </a:t>
            </a:r>
          </a:p>
          <a:p>
            <a:pPr lvl="1"/>
            <a:r>
              <a:rPr lang="en-US" sz="2000" dirty="0"/>
              <a:t>Example: Spectral clustering, graph-cut based approaches </a:t>
            </a:r>
          </a:p>
          <a:p>
            <a:r>
              <a:rPr lang="en-US" sz="2400" dirty="0"/>
              <a:t>Model-based approaches </a:t>
            </a:r>
          </a:p>
          <a:p>
            <a:pPr lvl="1"/>
            <a:r>
              <a:rPr lang="en-US" sz="2000" dirty="0"/>
              <a:t>Maintain cluster “models” and infer cluster membership (e.g., assign each point to closest center) </a:t>
            </a:r>
          </a:p>
          <a:p>
            <a:pPr lvl="1"/>
            <a:r>
              <a:rPr lang="en-US" sz="2000" dirty="0"/>
              <a:t>Example: </a:t>
            </a:r>
            <a:r>
              <a:rPr lang="en-US" sz="2000" b="1" dirty="0">
                <a:solidFill>
                  <a:srgbClr val="7F0000"/>
                </a:solidFill>
              </a:rPr>
              <a:t>k-means</a:t>
            </a:r>
            <a:r>
              <a:rPr lang="en-US" sz="2000" dirty="0"/>
              <a:t>, Gaussian mixture models, 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557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Represent each cluster by single point (center) </a:t>
            </a:r>
          </a:p>
          <a:p>
            <a:r>
              <a:rPr lang="en-US" sz="2000" dirty="0"/>
              <a:t>Assign points to closest center </a:t>
            </a:r>
          </a:p>
          <a:p>
            <a:r>
              <a:rPr lang="en-US" sz="2000" dirty="0"/>
              <a:t>Induces Voronoi partition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5935396-B3DE-DF46-A730-7D7D5AA0BC67}"/>
              </a:ext>
            </a:extLst>
          </p:cNvPr>
          <p:cNvGrpSpPr/>
          <p:nvPr/>
        </p:nvGrpSpPr>
        <p:grpSpPr>
          <a:xfrm>
            <a:off x="7344408" y="236763"/>
            <a:ext cx="4847803" cy="5818844"/>
            <a:chOff x="7104378" y="209298"/>
            <a:chExt cx="4847803" cy="581884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A8EA349-010D-A543-B218-19F53FCC6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81ECCF8-88CC-514A-941A-AAF790F32F30}"/>
                </a:ext>
              </a:extLst>
            </p:cNvPr>
            <p:cNvSpPr/>
            <p:nvPr/>
          </p:nvSpPr>
          <p:spPr>
            <a:xfrm>
              <a:off x="10013619" y="5751143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4F31B7A-DC75-374E-85A1-9D07D894A7F0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C2BACD7-AA56-6543-B55C-07DE9BA8B66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11B3D56-0917-5148-9ACF-C8ED62E02951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B1AEFC2-C3AB-F84D-B310-E552EF56E24A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32CB82F8-3F5A-1C49-B34F-03A62BA61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0780" y="2799734"/>
            <a:ext cx="3028950" cy="314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1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Initialize cluster centers</a:t>
            </a:r>
          </a:p>
          <a:p>
            <a:r>
              <a:rPr lang="en-US" sz="2000" dirty="0"/>
              <a:t>While not converged</a:t>
            </a:r>
          </a:p>
          <a:p>
            <a:pPr lvl="1"/>
            <a:r>
              <a:rPr lang="en-US" sz="1600" dirty="0"/>
              <a:t>Assign each point to closest center </a:t>
            </a:r>
          </a:p>
          <a:p>
            <a:pPr lvl="1"/>
            <a:r>
              <a:rPr lang="en-US" sz="1600" dirty="0"/>
              <a:t>Update center as mean of assigned data points</a:t>
            </a:r>
          </a:p>
          <a:p>
            <a:pPr lvl="1"/>
            <a:endParaRPr lang="en-US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43C1F4-42E6-8146-AB2D-069D73EF1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6620" y="1644359"/>
            <a:ext cx="3869087" cy="401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13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and challenges with K-means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Generally only converges to local optimum </a:t>
            </a:r>
          </a:p>
          <a:p>
            <a:pPr lvl="1"/>
            <a:r>
              <a:rPr lang="en-US" sz="1600" dirty="0"/>
              <a:t>Performance strongly dependent on initialization! </a:t>
            </a:r>
          </a:p>
          <a:p>
            <a:r>
              <a:rPr lang="en-US" sz="2000" dirty="0"/>
              <a:t>Number of iterations required can be exponential </a:t>
            </a:r>
          </a:p>
          <a:p>
            <a:pPr lvl="1"/>
            <a:r>
              <a:rPr lang="en-US" sz="1600" dirty="0"/>
              <a:t>In practice however often converges very quickly </a:t>
            </a:r>
            <a:r>
              <a:rPr lang="en-US" sz="2000" dirty="0"/>
              <a:t> </a:t>
            </a:r>
          </a:p>
          <a:p>
            <a:r>
              <a:rPr lang="en-US" sz="2000" dirty="0"/>
              <a:t>Cannot well model clusters of arbitrary shape</a:t>
            </a:r>
          </a:p>
          <a:p>
            <a:r>
              <a:rPr lang="en-US" sz="2000" b="1" dirty="0">
                <a:solidFill>
                  <a:srgbClr val="7F0000"/>
                </a:solidFill>
              </a:rPr>
              <a:t>Determining the number of clusters </a:t>
            </a:r>
            <a:r>
              <a:rPr lang="en-US" sz="2000" b="1" i="1" dirty="0">
                <a:solidFill>
                  <a:srgbClr val="7F0000"/>
                </a:solidFill>
              </a:rPr>
              <a:t>k</a:t>
            </a:r>
            <a:r>
              <a:rPr lang="en-US" sz="2000" b="1" dirty="0">
                <a:solidFill>
                  <a:srgbClr val="7F0000"/>
                </a:solidFill>
              </a:rPr>
              <a:t> is difficult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43C1F4-42E6-8146-AB2D-069D73EF1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620" y="1644359"/>
            <a:ext cx="3869087" cy="401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461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2333</TotalTime>
  <Words>568</Words>
  <Application>Microsoft Macintosh PowerPoint</Application>
  <PresentationFormat>Widescreen</PresentationFormat>
  <Paragraphs>102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</vt:lpstr>
      <vt:lpstr>Arial</vt:lpstr>
      <vt:lpstr>Adobe Garamond Pro</vt:lpstr>
      <vt:lpstr>Office Theme</vt:lpstr>
      <vt:lpstr>2_Office Theme</vt:lpstr>
      <vt:lpstr>1_Office Theme</vt:lpstr>
      <vt:lpstr>PowerPoint Presentation</vt:lpstr>
      <vt:lpstr>Motivating example in cybersecurity</vt:lpstr>
      <vt:lpstr>Unsupervised Learning</vt:lpstr>
      <vt:lpstr>Clustering</vt:lpstr>
      <vt:lpstr>What is Clustering?</vt:lpstr>
      <vt:lpstr>Standard Approaches to Clustering</vt:lpstr>
      <vt:lpstr>K-means Clustering</vt:lpstr>
      <vt:lpstr>K-means Algorithm</vt:lpstr>
      <vt:lpstr>Properties and challenges with K-means</vt:lpstr>
      <vt:lpstr>[TODO] … GMM comes in here as generative version</vt:lpstr>
      <vt:lpstr>Dimensionality Reduction</vt:lpstr>
      <vt:lpstr>Basic Challenge</vt:lpstr>
      <vt:lpstr>Example</vt:lpstr>
      <vt:lpstr>Typical Approaches</vt:lpstr>
      <vt:lpstr>Principal Component Analysis (PCA)</vt:lpstr>
      <vt:lpstr>PCA is a Projection</vt:lpstr>
      <vt:lpstr>Example: Eigen Faces</vt:lpstr>
      <vt:lpstr>Concluding remarks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151</cp:revision>
  <cp:lastPrinted>2019-10-22T16:35:22Z</cp:lastPrinted>
  <dcterms:created xsi:type="dcterms:W3CDTF">2019-10-07T15:32:39Z</dcterms:created>
  <dcterms:modified xsi:type="dcterms:W3CDTF">2020-11-30T16:38:23Z</dcterms:modified>
</cp:coreProperties>
</file>

<file path=docProps/thumbnail.jpeg>
</file>